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1"/>
  </p:notesMasterIdLst>
  <p:sldIdLst>
    <p:sldId id="256" r:id="rId2"/>
    <p:sldId id="257" r:id="rId3"/>
    <p:sldId id="258" r:id="rId4"/>
    <p:sldId id="259" r:id="rId5"/>
    <p:sldId id="260" r:id="rId6"/>
    <p:sldId id="261"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11F6AC-DFEA-4166-B6F2-4D8B073E131C}" type="datetimeFigureOut">
              <a:rPr lang="en-AU" smtClean="0"/>
              <a:t>8/11/2011</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11862E-6CA2-4F26-9064-338FB758E9E3}" type="slidenum">
              <a:rPr lang="en-AU" smtClean="0"/>
              <a:t>‹#›</a:t>
            </a:fld>
            <a:endParaRPr lang="en-AU"/>
          </a:p>
        </p:txBody>
      </p:sp>
    </p:spTree>
    <p:extLst>
      <p:ext uri="{BB962C8B-B14F-4D97-AF65-F5344CB8AC3E}">
        <p14:creationId xmlns:p14="http://schemas.microsoft.com/office/powerpoint/2010/main" val="965851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Click onto one of the images to go to the section</a:t>
            </a:r>
            <a:r>
              <a:rPr lang="en-US" baseline="0" dirty="0" smtClean="0"/>
              <a:t> in this presentation.  The Back and Forward buttons that are present on each slide will assist in the navigation of this presentation.</a:t>
            </a:r>
            <a:endParaRPr lang="en-AU" dirty="0"/>
          </a:p>
        </p:txBody>
      </p:sp>
      <p:sp>
        <p:nvSpPr>
          <p:cNvPr id="4" name="Slide Number Placeholder 3"/>
          <p:cNvSpPr>
            <a:spLocks noGrp="1"/>
          </p:cNvSpPr>
          <p:nvPr>
            <p:ph type="sldNum" sz="quarter" idx="10"/>
          </p:nvPr>
        </p:nvSpPr>
        <p:spPr/>
        <p:txBody>
          <a:bodyPr/>
          <a:lstStyle/>
          <a:p>
            <a:fld id="{F811862E-6CA2-4F26-9064-338FB758E9E3}" type="slidenum">
              <a:rPr lang="en-AU" smtClean="0"/>
              <a:t>1</a:t>
            </a:fld>
            <a:endParaRPr lang="en-AU"/>
          </a:p>
        </p:txBody>
      </p:sp>
    </p:spTree>
    <p:extLst>
      <p:ext uri="{BB962C8B-B14F-4D97-AF65-F5344CB8AC3E}">
        <p14:creationId xmlns:p14="http://schemas.microsoft.com/office/powerpoint/2010/main" val="848550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559CE8C8-F234-49AA-8189-AAC0BBFFA981}" type="slidenum">
              <a:rPr lang="en-AU" smtClean="0"/>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59CE8C8-F234-49AA-8189-AAC0BBFFA981}"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59CE8C8-F234-49AA-8189-AAC0BBFFA981}"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59CE8C8-F234-49AA-8189-AAC0BBFFA981}"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559CE8C8-F234-49AA-8189-AAC0BBFFA981}" type="slidenum">
              <a:rPr lang="en-AU" smtClean="0"/>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59CE8C8-F234-49AA-8189-AAC0BBFFA981}"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559CE8C8-F234-49AA-8189-AAC0BBFFA981}"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559CE8C8-F234-49AA-8189-AAC0BBFFA981}"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559CE8C8-F234-49AA-8189-AAC0BBFFA981}" type="slidenum">
              <a:rPr lang="en-AU" smtClean="0"/>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59CE8C8-F234-49AA-8189-AAC0BBFFA981}"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6962D43B-7A00-4B96-A2B4-A6A3A8560DAA}" type="datetimeFigureOut">
              <a:rPr lang="en-AU" smtClean="0"/>
              <a:t>8/11/2011</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559CE8C8-F234-49AA-8189-AAC0BBFFA981}" type="slidenum">
              <a:rPr lang="en-AU" smtClean="0"/>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962D43B-7A00-4B96-A2B4-A6A3A8560DAA}" type="datetimeFigureOut">
              <a:rPr lang="en-AU" smtClean="0"/>
              <a:t>8/11/2011</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59CE8C8-F234-49AA-8189-AAC0BBFFA981}" type="slidenum">
              <a:rPr lang="en-AU" smtClean="0"/>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slide" Target="slide3.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1.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www.sliderocket.com/" TargetMode="Externa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www.periodicvideos.com/" TargetMode="External"/><Relationship Id="rId1" Type="http://schemas.openxmlformats.org/officeDocument/2006/relationships/slideLayout" Target="../slideLayouts/slideLayout2.xml"/><Relationship Id="rId4" Type="http://schemas.openxmlformats.org/officeDocument/2006/relationships/slide" Target="slide1.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en-US" dirty="0" smtClean="0"/>
              <a:t>Interactive Presentations</a:t>
            </a:r>
            <a:endParaRPr lang="en-AU" dirty="0"/>
          </a:p>
        </p:txBody>
      </p:sp>
      <p:pic>
        <p:nvPicPr>
          <p:cNvPr id="5" name="Picture 4">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1640" y="3415855"/>
            <a:ext cx="2886542" cy="2178857"/>
          </a:xfrm>
          <a:prstGeom prst="rect">
            <a:avLst/>
          </a:prstGeom>
        </p:spPr>
      </p:pic>
      <p:pic>
        <p:nvPicPr>
          <p:cNvPr id="6" name="Picture 5">
            <a:hlinkClick r:id="rId5" action="ppaction://hlinksldjump"/>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90656" y="3429000"/>
            <a:ext cx="2905446" cy="1890824"/>
          </a:xfrm>
          <a:prstGeom prst="rect">
            <a:avLst/>
          </a:prstGeom>
        </p:spPr>
      </p:pic>
      <p:sp>
        <p:nvSpPr>
          <p:cNvPr id="7" name="TextBox 6">
            <a:hlinkClick r:id="rId3" action="ppaction://hlinksldjump"/>
          </p:cNvPr>
          <p:cNvSpPr txBox="1"/>
          <p:nvPr/>
        </p:nvSpPr>
        <p:spPr>
          <a:xfrm>
            <a:off x="994423" y="3717032"/>
            <a:ext cx="3560975" cy="369332"/>
          </a:xfrm>
          <a:prstGeom prst="rect">
            <a:avLst/>
          </a:prstGeom>
          <a:noFill/>
        </p:spPr>
        <p:txBody>
          <a:bodyPr wrap="none" rtlCol="0">
            <a:spAutoFit/>
          </a:bodyPr>
          <a:lstStyle/>
          <a:p>
            <a:r>
              <a:rPr lang="en-US" dirty="0" smtClean="0"/>
              <a:t>What is an Interactive Presentation?</a:t>
            </a:r>
            <a:endParaRPr lang="en-AU" dirty="0"/>
          </a:p>
        </p:txBody>
      </p:sp>
      <p:sp>
        <p:nvSpPr>
          <p:cNvPr id="8" name="TextBox 7">
            <a:hlinkClick r:id="rId5" action="ppaction://hlinksldjump"/>
          </p:cNvPr>
          <p:cNvSpPr txBox="1"/>
          <p:nvPr/>
        </p:nvSpPr>
        <p:spPr>
          <a:xfrm>
            <a:off x="5067305" y="5229200"/>
            <a:ext cx="3790140" cy="369332"/>
          </a:xfrm>
          <a:prstGeom prst="rect">
            <a:avLst/>
          </a:prstGeom>
          <a:noFill/>
        </p:spPr>
        <p:txBody>
          <a:bodyPr wrap="none" rtlCol="0">
            <a:spAutoFit/>
          </a:bodyPr>
          <a:lstStyle/>
          <a:p>
            <a:r>
              <a:rPr lang="en-US" dirty="0" smtClean="0"/>
              <a:t>Features of an Interactive Presentation</a:t>
            </a:r>
            <a:endParaRPr lang="en-AU" dirty="0"/>
          </a:p>
        </p:txBody>
      </p:sp>
      <p:sp>
        <p:nvSpPr>
          <p:cNvPr id="3" name="Rectangle 2"/>
          <p:cNvSpPr/>
          <p:nvPr/>
        </p:nvSpPr>
        <p:spPr>
          <a:xfrm>
            <a:off x="1326868" y="6150811"/>
            <a:ext cx="7141696" cy="461665"/>
          </a:xfrm>
          <a:prstGeom prst="rect">
            <a:avLst/>
          </a:prstGeom>
        </p:spPr>
        <p:txBody>
          <a:bodyPr wrap="square">
            <a:spAutoFit/>
          </a:bodyPr>
          <a:lstStyle/>
          <a:p>
            <a:r>
              <a:rPr lang="en-US" sz="1200" i="1" dirty="0"/>
              <a:t>Click onto one of the images to go to the section in this presentation.  The Back and Forward buttons that are present on each slide will assist in the navigation of this presentation.</a:t>
            </a:r>
            <a:endParaRPr lang="en-AU" sz="1200" i="1" dirty="0"/>
          </a:p>
        </p:txBody>
      </p:sp>
    </p:spTree>
    <p:extLst>
      <p:ext uri="{BB962C8B-B14F-4D97-AF65-F5344CB8AC3E}">
        <p14:creationId xmlns:p14="http://schemas.microsoft.com/office/powerpoint/2010/main" val="1428526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an Interactive Presentation?</a:t>
            </a:r>
            <a:endParaRPr lang="en-AU"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An Interactive </a:t>
            </a:r>
            <a:r>
              <a:rPr lang="en-US" dirty="0"/>
              <a:t>PowerPoint </a:t>
            </a:r>
            <a:r>
              <a:rPr lang="en-US" dirty="0" smtClean="0"/>
              <a:t>Presentation </a:t>
            </a:r>
            <a:r>
              <a:rPr lang="en-US" dirty="0"/>
              <a:t>can involve the audience, more accurately address the audience’s interests, and allow the audience to raise objections and have these addressed.</a:t>
            </a:r>
            <a:endParaRPr lang="en-AU" dirty="0"/>
          </a:p>
        </p:txBody>
      </p:sp>
      <p:grpSp>
        <p:nvGrpSpPr>
          <p:cNvPr id="8" name="Group 7"/>
          <p:cNvGrpSpPr/>
          <p:nvPr/>
        </p:nvGrpSpPr>
        <p:grpSpPr>
          <a:xfrm>
            <a:off x="251520" y="5949280"/>
            <a:ext cx="1152128" cy="792088"/>
            <a:chOff x="251520" y="5517232"/>
            <a:chExt cx="1810487" cy="1224136"/>
          </a:xfrm>
        </p:grpSpPr>
        <p:sp>
          <p:nvSpPr>
            <p:cNvPr id="9" name="Right Arrow 8">
              <a:hlinkClick r:id="rId2"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a:hlinkClick r:id="rId2"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hlinkClick r:id="rId2" action="ppaction://hlinksldjump"/>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spTree>
    <p:extLst>
      <p:ext uri="{BB962C8B-B14F-4D97-AF65-F5344CB8AC3E}">
        <p14:creationId xmlns:p14="http://schemas.microsoft.com/office/powerpoint/2010/main" val="15836428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Features of an Interactive Presentation</a:t>
            </a:r>
            <a:endParaRPr lang="en-AU" dirty="0"/>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hlinkClick r:id="rId2" action="ppaction://hlinksldjump"/>
              </a:rPr>
              <a:t>Questions</a:t>
            </a:r>
            <a:endParaRPr lang="en-US" dirty="0" smtClean="0"/>
          </a:p>
          <a:p>
            <a:pPr marL="0" indent="0">
              <a:buNone/>
            </a:pPr>
            <a:r>
              <a:rPr lang="en-US" dirty="0" smtClean="0">
                <a:hlinkClick r:id="rId3" action="ppaction://hlinksldjump"/>
              </a:rPr>
              <a:t>Hyperlinks</a:t>
            </a:r>
            <a:endParaRPr lang="en-US" dirty="0" smtClean="0"/>
          </a:p>
          <a:p>
            <a:pPr marL="0" indent="0">
              <a:buNone/>
            </a:pPr>
            <a:r>
              <a:rPr lang="en-US" dirty="0" smtClean="0">
                <a:hlinkClick r:id="rId4" action="ppaction://hlinksldjump"/>
              </a:rPr>
              <a:t>Annotations</a:t>
            </a:r>
            <a:endParaRPr lang="en-US" dirty="0" smtClean="0"/>
          </a:p>
          <a:p>
            <a:pPr marL="0" indent="0">
              <a:buNone/>
            </a:pPr>
            <a:r>
              <a:rPr lang="en-US" dirty="0" smtClean="0">
                <a:hlinkClick r:id="rId5" action="ppaction://hlinksldjump"/>
              </a:rPr>
              <a:t>Live Graphs</a:t>
            </a:r>
            <a:endParaRPr lang="en-US" dirty="0" smtClean="0"/>
          </a:p>
          <a:p>
            <a:pPr marL="0" indent="0">
              <a:buNone/>
            </a:pPr>
            <a:r>
              <a:rPr lang="en-US" dirty="0" smtClean="0">
                <a:hlinkClick r:id="rId6" action="ppaction://hlinksldjump"/>
              </a:rPr>
              <a:t>Back Channels</a:t>
            </a:r>
            <a:endParaRPr lang="en-AU" dirty="0"/>
          </a:p>
        </p:txBody>
      </p:sp>
      <p:grpSp>
        <p:nvGrpSpPr>
          <p:cNvPr id="8" name="Group 7"/>
          <p:cNvGrpSpPr/>
          <p:nvPr/>
        </p:nvGrpSpPr>
        <p:grpSpPr>
          <a:xfrm>
            <a:off x="251520" y="5949280"/>
            <a:ext cx="1152128" cy="792088"/>
            <a:chOff x="251520" y="5517232"/>
            <a:chExt cx="1810487" cy="1224136"/>
          </a:xfrm>
        </p:grpSpPr>
        <p:sp>
          <p:nvSpPr>
            <p:cNvPr id="9" name="Right Arrow 8">
              <a:hlinkClick r:id="rId7"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TextBox 9">
              <a:hlinkClick r:id="rId7"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hlinkClick r:id="rId7" action="ppaction://hlinksldjump"/>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spTree>
    <p:extLst>
      <p:ext uri="{BB962C8B-B14F-4D97-AF65-F5344CB8AC3E}">
        <p14:creationId xmlns:p14="http://schemas.microsoft.com/office/powerpoint/2010/main" val="2008065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AU" dirty="0"/>
          </a:p>
        </p:txBody>
      </p:sp>
      <p:sp>
        <p:nvSpPr>
          <p:cNvPr id="3" name="Content Placeholder 2"/>
          <p:cNvSpPr>
            <a:spLocks noGrp="1"/>
          </p:cNvSpPr>
          <p:nvPr>
            <p:ph idx="1"/>
          </p:nvPr>
        </p:nvSpPr>
        <p:spPr/>
        <p:txBody>
          <a:bodyPr/>
          <a:lstStyle/>
          <a:p>
            <a:pPr marL="82296" indent="0">
              <a:buNone/>
            </a:pPr>
            <a:r>
              <a:rPr lang="en-US" dirty="0" smtClean="0"/>
              <a:t>Ask Questions – this will assist in the design.</a:t>
            </a:r>
          </a:p>
          <a:p>
            <a:pPr marL="82296" indent="0">
              <a:buNone/>
            </a:pPr>
            <a:endParaRPr lang="en-US" dirty="0"/>
          </a:p>
          <a:p>
            <a:pPr marL="82296" indent="0">
              <a:buNone/>
            </a:pPr>
            <a:endParaRPr lang="en-US" dirty="0" smtClean="0"/>
          </a:p>
          <a:p>
            <a:pPr marL="82296" indent="0">
              <a:buNone/>
            </a:pPr>
            <a:r>
              <a:rPr lang="en-US" dirty="0" smtClean="0"/>
              <a:t>Prepare for responses – and prepare your presentation for this.</a:t>
            </a:r>
          </a:p>
          <a:p>
            <a:pPr marL="0" indent="0">
              <a:buNone/>
            </a:pPr>
            <a:endParaRPr lang="en-US" dirty="0" smtClean="0"/>
          </a:p>
          <a:p>
            <a:endParaRPr lang="en-AU" dirty="0"/>
          </a:p>
        </p:txBody>
      </p:sp>
      <p:grpSp>
        <p:nvGrpSpPr>
          <p:cNvPr id="10" name="Group 9"/>
          <p:cNvGrpSpPr/>
          <p:nvPr/>
        </p:nvGrpSpPr>
        <p:grpSpPr>
          <a:xfrm>
            <a:off x="251520" y="5949280"/>
            <a:ext cx="1152128" cy="792088"/>
            <a:chOff x="251520" y="5517232"/>
            <a:chExt cx="1810487" cy="1224136"/>
          </a:xfrm>
        </p:grpSpPr>
        <p:sp>
          <p:nvSpPr>
            <p:cNvPr id="11" name="Right Arrow 10">
              <a:hlinkClick r:id="rId2"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TextBox 11">
              <a:hlinkClick r:id="rId3"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hlinkClick r:id="rId2" action="ppaction://hlinksldjump"/>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spTree>
    <p:extLst>
      <p:ext uri="{BB962C8B-B14F-4D97-AF65-F5344CB8AC3E}">
        <p14:creationId xmlns:p14="http://schemas.microsoft.com/office/powerpoint/2010/main" val="629588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Hyperlinks</a:t>
            </a:r>
            <a:endParaRPr lang="en-AU" dirty="0"/>
          </a:p>
        </p:txBody>
      </p:sp>
      <p:sp>
        <p:nvSpPr>
          <p:cNvPr id="3" name="Content Placeholder 2"/>
          <p:cNvSpPr>
            <a:spLocks noGrp="1"/>
          </p:cNvSpPr>
          <p:nvPr>
            <p:ph idx="1"/>
          </p:nvPr>
        </p:nvSpPr>
        <p:spPr/>
        <p:txBody>
          <a:bodyPr/>
          <a:lstStyle/>
          <a:p>
            <a:pPr marL="0" indent="0">
              <a:buNone/>
            </a:pPr>
            <a:r>
              <a:rPr lang="en-US" dirty="0" smtClean="0"/>
              <a:t>Use Hyperlinks in your presentation.  This will allow the user of the presentation to go to the relevant section immediately.</a:t>
            </a:r>
          </a:p>
          <a:p>
            <a:pPr marL="0" indent="0">
              <a:buNone/>
            </a:pPr>
            <a:endParaRPr lang="en-US" dirty="0"/>
          </a:p>
          <a:p>
            <a:pPr marL="0" indent="0">
              <a:buNone/>
            </a:pPr>
            <a:r>
              <a:rPr lang="en-US" dirty="0" smtClean="0"/>
              <a:t>Select where the hyperlink is to go.  Right Click and choose Hyperlink.</a:t>
            </a:r>
            <a:endParaRPr lang="en-AU" dirty="0"/>
          </a:p>
        </p:txBody>
      </p:sp>
      <p:grpSp>
        <p:nvGrpSpPr>
          <p:cNvPr id="7" name="Group 6"/>
          <p:cNvGrpSpPr/>
          <p:nvPr/>
        </p:nvGrpSpPr>
        <p:grpSpPr>
          <a:xfrm>
            <a:off x="251520" y="5949280"/>
            <a:ext cx="1152128" cy="792088"/>
            <a:chOff x="251520" y="5517232"/>
            <a:chExt cx="1810487" cy="1224136"/>
          </a:xfrm>
        </p:grpSpPr>
        <p:sp>
          <p:nvSpPr>
            <p:cNvPr id="8" name="Right Arrow 7">
              <a:hlinkClick r:id="rId2"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hlinkClick r:id="rId3"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hlinkClick r:id="rId2" action="ppaction://hlinksldjump"/>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spTree>
    <p:extLst>
      <p:ext uri="{BB962C8B-B14F-4D97-AF65-F5344CB8AC3E}">
        <p14:creationId xmlns:p14="http://schemas.microsoft.com/office/powerpoint/2010/main" val="3900805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Annotations</a:t>
            </a:r>
            <a:endParaRPr lang="en-AU" dirty="0"/>
          </a:p>
        </p:txBody>
      </p:sp>
      <p:sp>
        <p:nvSpPr>
          <p:cNvPr id="3" name="Content Placeholder 2"/>
          <p:cNvSpPr>
            <a:spLocks noGrp="1"/>
          </p:cNvSpPr>
          <p:nvPr>
            <p:ph idx="1"/>
          </p:nvPr>
        </p:nvSpPr>
        <p:spPr>
          <a:xfrm>
            <a:off x="1435608" y="1447800"/>
            <a:ext cx="7168840" cy="4501480"/>
          </a:xfrm>
        </p:spPr>
        <p:txBody>
          <a:bodyPr>
            <a:normAutofit lnSpcReduction="10000"/>
          </a:bodyPr>
          <a:lstStyle/>
          <a:p>
            <a:pPr marL="0" indent="0">
              <a:buNone/>
            </a:pPr>
            <a:r>
              <a:rPr lang="en-US" sz="2000" dirty="0" smtClean="0"/>
              <a:t>Draw all over your presentation and personalise for the audience while presenting.</a:t>
            </a:r>
          </a:p>
          <a:p>
            <a:pPr marL="0" indent="0">
              <a:buNone/>
            </a:pPr>
            <a:endParaRPr lang="en-US" sz="2000" dirty="0"/>
          </a:p>
          <a:p>
            <a:pPr marL="0" indent="0">
              <a:buNone/>
            </a:pPr>
            <a:r>
              <a:rPr lang="en-US" sz="2000" dirty="0" smtClean="0"/>
              <a:t>There are a few tools at the bottom left of screen as indicated.  </a:t>
            </a:r>
          </a:p>
          <a:p>
            <a:pPr marL="0" indent="0">
              <a:buNone/>
            </a:pPr>
            <a:r>
              <a:rPr lang="en-US" sz="2000" dirty="0" smtClean="0"/>
              <a:t>Pen, </a:t>
            </a:r>
          </a:p>
          <a:p>
            <a:pPr marL="0" indent="0">
              <a:buNone/>
            </a:pPr>
            <a:r>
              <a:rPr lang="en-US" sz="2000" dirty="0" smtClean="0"/>
              <a:t>Highlighter, </a:t>
            </a:r>
          </a:p>
          <a:p>
            <a:pPr marL="0" indent="0">
              <a:buNone/>
            </a:pPr>
            <a:r>
              <a:rPr lang="en-US" sz="2000" dirty="0" smtClean="0"/>
              <a:t>Eraser.</a:t>
            </a:r>
          </a:p>
          <a:p>
            <a:pPr marL="0" indent="0">
              <a:buNone/>
            </a:pPr>
            <a:endParaRPr lang="en-US" sz="2000" dirty="0"/>
          </a:p>
          <a:p>
            <a:pPr marL="0" indent="0">
              <a:buNone/>
            </a:pPr>
            <a:r>
              <a:rPr lang="en-US" sz="2000" dirty="0" smtClean="0"/>
              <a:t>You can change the colour of the pen ink and highlighter too.</a:t>
            </a:r>
          </a:p>
          <a:p>
            <a:pPr marL="0" indent="0">
              <a:buNone/>
            </a:pPr>
            <a:endParaRPr lang="en-US" sz="2000" dirty="0"/>
          </a:p>
          <a:p>
            <a:pPr marL="0" indent="0">
              <a:buNone/>
            </a:pPr>
            <a:r>
              <a:rPr lang="en-US" sz="2000" dirty="0" smtClean="0"/>
              <a:t>                    When you finish presenting, the program will ask if </a:t>
            </a:r>
          </a:p>
          <a:p>
            <a:pPr marL="0" indent="0">
              <a:buNone/>
            </a:pPr>
            <a:r>
              <a:rPr lang="en-US" sz="2000" dirty="0"/>
              <a:t> </a:t>
            </a:r>
            <a:r>
              <a:rPr lang="en-US" sz="2000" dirty="0" smtClean="0"/>
              <a:t>                   you want to save the changes you made.</a:t>
            </a:r>
            <a:endParaRPr lang="en-AU" sz="2000" dirty="0"/>
          </a:p>
        </p:txBody>
      </p:sp>
      <p:grpSp>
        <p:nvGrpSpPr>
          <p:cNvPr id="7" name="Group 6"/>
          <p:cNvGrpSpPr/>
          <p:nvPr/>
        </p:nvGrpSpPr>
        <p:grpSpPr>
          <a:xfrm>
            <a:off x="251520" y="5949280"/>
            <a:ext cx="1152128" cy="792088"/>
            <a:chOff x="251520" y="5517232"/>
            <a:chExt cx="1810487" cy="1224136"/>
          </a:xfrm>
        </p:grpSpPr>
        <p:sp>
          <p:nvSpPr>
            <p:cNvPr id="8" name="Right Arrow 7">
              <a:hlinkClick r:id="rId2"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hlinkClick r:id="rId2"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5166" y="5090795"/>
            <a:ext cx="1224136" cy="1716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56199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Live Graphs</a:t>
            </a:r>
            <a:endParaRPr lang="en-AU" dirty="0"/>
          </a:p>
        </p:txBody>
      </p:sp>
      <p:sp>
        <p:nvSpPr>
          <p:cNvPr id="3" name="Content Placeholder 2"/>
          <p:cNvSpPr>
            <a:spLocks noGrp="1"/>
          </p:cNvSpPr>
          <p:nvPr>
            <p:ph idx="1"/>
          </p:nvPr>
        </p:nvSpPr>
        <p:spPr/>
        <p:txBody>
          <a:bodyPr/>
          <a:lstStyle/>
          <a:p>
            <a:pPr marL="0" indent="0">
              <a:buNone/>
            </a:pPr>
            <a:r>
              <a:rPr lang="en-US" dirty="0" smtClean="0"/>
              <a:t>If placing information on the internet – graphs/charts can be generated … </a:t>
            </a:r>
            <a:r>
              <a:rPr lang="en-US" dirty="0" err="1" smtClean="0"/>
              <a:t>eg</a:t>
            </a:r>
            <a:r>
              <a:rPr lang="en-US" dirty="0" smtClean="0"/>
              <a:t> – which slides does the user view more often?</a:t>
            </a:r>
          </a:p>
          <a:p>
            <a:pPr marL="0" indent="0">
              <a:buNone/>
            </a:pPr>
            <a:endParaRPr lang="en-US" dirty="0"/>
          </a:p>
          <a:p>
            <a:pPr marL="0" indent="0">
              <a:buNone/>
            </a:pPr>
            <a:r>
              <a:rPr lang="en-US" dirty="0" smtClean="0">
                <a:hlinkClick r:id="rId2"/>
              </a:rPr>
              <a:t>www.sliderocket.com</a:t>
            </a:r>
            <a:r>
              <a:rPr lang="en-US" dirty="0" smtClean="0"/>
              <a:t> is a company that offers this.</a:t>
            </a:r>
          </a:p>
        </p:txBody>
      </p:sp>
      <p:grpSp>
        <p:nvGrpSpPr>
          <p:cNvPr id="7" name="Group 6"/>
          <p:cNvGrpSpPr/>
          <p:nvPr/>
        </p:nvGrpSpPr>
        <p:grpSpPr>
          <a:xfrm>
            <a:off x="251520" y="5949280"/>
            <a:ext cx="1152128" cy="792088"/>
            <a:chOff x="251520" y="5517232"/>
            <a:chExt cx="1810487" cy="1224136"/>
          </a:xfrm>
        </p:grpSpPr>
        <p:sp>
          <p:nvSpPr>
            <p:cNvPr id="8" name="Right Arrow 7">
              <a:hlinkClick r:id="rId3"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hlinkClick r:id="rId3"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hlinkClick r:id="rId4" action="ppaction://hlinksldjump"/>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spTree>
    <p:extLst>
      <p:ext uri="{BB962C8B-B14F-4D97-AF65-F5344CB8AC3E}">
        <p14:creationId xmlns:p14="http://schemas.microsoft.com/office/powerpoint/2010/main" val="616165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Channels</a:t>
            </a:r>
            <a:endParaRPr lang="en-AU" dirty="0"/>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t>Presentations at conferences/events have this facility – they may ask for viewers/participants to twitter/blog about the content/presenter/activities during the presentation/event.  </a:t>
            </a:r>
          </a:p>
          <a:p>
            <a:pPr marL="0" indent="0">
              <a:buNone/>
            </a:pPr>
            <a:endParaRPr lang="en-US" dirty="0"/>
          </a:p>
          <a:p>
            <a:pPr marL="0" indent="0">
              <a:buNone/>
            </a:pPr>
            <a:r>
              <a:rPr lang="en-US" dirty="0" smtClean="0"/>
              <a:t>This “feed” would be displayed during the presentation or after.</a:t>
            </a:r>
          </a:p>
          <a:p>
            <a:pPr marL="0" indent="0">
              <a:buNone/>
            </a:pPr>
            <a:endParaRPr lang="en-US" dirty="0" smtClean="0"/>
          </a:p>
          <a:p>
            <a:pPr marL="0" indent="0">
              <a:buNone/>
            </a:pPr>
            <a:r>
              <a:rPr lang="en-US" dirty="0" smtClean="0"/>
              <a:t>An example </a:t>
            </a:r>
            <a:r>
              <a:rPr lang="en-US" dirty="0" smtClean="0">
                <a:hlinkClick r:id="rId2"/>
              </a:rPr>
              <a:t>here.</a:t>
            </a:r>
            <a:r>
              <a:rPr lang="en-US" dirty="0" smtClean="0"/>
              <a:t>  The twitter feed is half way down </a:t>
            </a:r>
            <a:r>
              <a:rPr lang="en-US" smtClean="0"/>
              <a:t>the </a:t>
            </a:r>
            <a:r>
              <a:rPr lang="en-US" smtClean="0"/>
              <a:t>web page.</a:t>
            </a:r>
            <a:endParaRPr lang="en-US" dirty="0" smtClean="0"/>
          </a:p>
          <a:p>
            <a:pPr marL="0" indent="0">
              <a:buNone/>
            </a:pPr>
            <a:endParaRPr lang="en-US" dirty="0"/>
          </a:p>
          <a:p>
            <a:pPr marL="0" indent="0">
              <a:buNone/>
            </a:pPr>
            <a:r>
              <a:rPr lang="en-US" dirty="0" smtClean="0"/>
              <a:t>Are we able to implement this into our teaching and learning?</a:t>
            </a:r>
          </a:p>
        </p:txBody>
      </p:sp>
      <p:grpSp>
        <p:nvGrpSpPr>
          <p:cNvPr id="7" name="Group 6"/>
          <p:cNvGrpSpPr/>
          <p:nvPr/>
        </p:nvGrpSpPr>
        <p:grpSpPr>
          <a:xfrm>
            <a:off x="251520" y="5949280"/>
            <a:ext cx="1152128" cy="792088"/>
            <a:chOff x="251520" y="5517232"/>
            <a:chExt cx="1810487" cy="1224136"/>
          </a:xfrm>
        </p:grpSpPr>
        <p:sp>
          <p:nvSpPr>
            <p:cNvPr id="8" name="Right Arrow 7">
              <a:hlinkClick r:id="rId3"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hlinkClick r:id="rId3"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hlinkClick r:id="rId4" action="ppaction://hlinksldjump"/>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spTree>
    <p:extLst>
      <p:ext uri="{BB962C8B-B14F-4D97-AF65-F5344CB8AC3E}">
        <p14:creationId xmlns:p14="http://schemas.microsoft.com/office/powerpoint/2010/main" val="1629267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Something to do:</a:t>
            </a:r>
            <a:endParaRPr lang="en-AU" dirty="0"/>
          </a:p>
        </p:txBody>
      </p:sp>
      <p:sp>
        <p:nvSpPr>
          <p:cNvPr id="3" name="Content Placeholder 2"/>
          <p:cNvSpPr>
            <a:spLocks noGrp="1"/>
          </p:cNvSpPr>
          <p:nvPr>
            <p:ph idx="1"/>
          </p:nvPr>
        </p:nvSpPr>
        <p:spPr/>
        <p:txBody>
          <a:bodyPr/>
          <a:lstStyle/>
          <a:p>
            <a:pPr marL="82296" indent="0">
              <a:buNone/>
            </a:pPr>
            <a:r>
              <a:rPr lang="en-US" dirty="0" smtClean="0"/>
              <a:t>Take a presentation – already created -  and design an interactive presentation using two of the </a:t>
            </a:r>
            <a:r>
              <a:rPr lang="en-US" dirty="0" smtClean="0">
                <a:hlinkClick r:id="rId2" action="ppaction://hlinksldjump"/>
              </a:rPr>
              <a:t>features</a:t>
            </a:r>
            <a:r>
              <a:rPr lang="en-US" dirty="0" smtClean="0"/>
              <a:t> discussed in this presentation.</a:t>
            </a:r>
          </a:p>
          <a:p>
            <a:pPr marL="82296" indent="0">
              <a:buNone/>
            </a:pPr>
            <a:endParaRPr lang="en-US" dirty="0"/>
          </a:p>
          <a:p>
            <a:pPr marL="82296" indent="0">
              <a:buNone/>
            </a:pPr>
            <a:r>
              <a:rPr lang="en-US" dirty="0" smtClean="0"/>
              <a:t>Design and present a presentation for your own class and make it interactive using two of the </a:t>
            </a:r>
            <a:r>
              <a:rPr lang="en-US" dirty="0" smtClean="0">
                <a:hlinkClick r:id="rId2" action="ppaction://hlinksldjump"/>
              </a:rPr>
              <a:t>features</a:t>
            </a:r>
            <a:r>
              <a:rPr lang="en-US" dirty="0" smtClean="0"/>
              <a:t> discussed in this presentation.</a:t>
            </a:r>
            <a:endParaRPr lang="en-AU" dirty="0"/>
          </a:p>
        </p:txBody>
      </p:sp>
      <p:grpSp>
        <p:nvGrpSpPr>
          <p:cNvPr id="7" name="Group 6"/>
          <p:cNvGrpSpPr/>
          <p:nvPr/>
        </p:nvGrpSpPr>
        <p:grpSpPr>
          <a:xfrm>
            <a:off x="251520" y="5949280"/>
            <a:ext cx="1152128" cy="792088"/>
            <a:chOff x="251520" y="5517232"/>
            <a:chExt cx="1810487" cy="1224136"/>
          </a:xfrm>
        </p:grpSpPr>
        <p:sp>
          <p:nvSpPr>
            <p:cNvPr id="8" name="Right Arrow 7">
              <a:hlinkClick r:id="rId3" action="ppaction://hlinksldjump"/>
            </p:cNvPr>
            <p:cNvSpPr/>
            <p:nvPr/>
          </p:nvSpPr>
          <p:spPr>
            <a:xfrm rot="10800000">
              <a:off x="251520" y="5517232"/>
              <a:ext cx="1810487"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hlinkClick r:id="rId3" action="ppaction://hlinksldjump"/>
            </p:cNvPr>
            <p:cNvSpPr txBox="1"/>
            <p:nvPr/>
          </p:nvSpPr>
          <p:spPr>
            <a:xfrm>
              <a:off x="570413" y="5949279"/>
              <a:ext cx="1378438" cy="523220"/>
            </a:xfrm>
            <a:prstGeom prst="rect">
              <a:avLst/>
            </a:prstGeom>
            <a:noFill/>
          </p:spPr>
          <p:txBody>
            <a:bodyPr wrap="square" rtlCol="0">
              <a:spAutoFit/>
            </a:bodyPr>
            <a:lstStyle/>
            <a:p>
              <a:r>
                <a:rPr lang="en-US" sz="1600" b="1" dirty="0" smtClean="0">
                  <a:solidFill>
                    <a:schemeClr val="tx2">
                      <a:lumMod val="75000"/>
                    </a:schemeClr>
                  </a:solidFill>
                  <a:effectLst>
                    <a:outerShdw blurRad="38100" dist="38100" dir="2700000" algn="tl">
                      <a:srgbClr val="000000">
                        <a:alpha val="43137"/>
                      </a:srgbClr>
                    </a:outerShdw>
                  </a:effectLst>
                  <a:latin typeface="Papyrus" pitchFamily="66" charset="0"/>
                  <a:hlinkClick r:id="rId3" action="ppaction://hlinksldjump"/>
                </a:rPr>
                <a:t>Back</a:t>
              </a:r>
              <a:endParaRPr lang="en-AU" sz="1600"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grpSp>
    </p:spTree>
    <p:extLst>
      <p:ext uri="{BB962C8B-B14F-4D97-AF65-F5344CB8AC3E}">
        <p14:creationId xmlns:p14="http://schemas.microsoft.com/office/powerpoint/2010/main" val="36308715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76</TotalTime>
  <Words>410</Words>
  <Application>Microsoft Office PowerPoint</Application>
  <PresentationFormat>On-screen Show (4:3)</PresentationFormat>
  <Paragraphs>61</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Solstice</vt:lpstr>
      <vt:lpstr>Interactive Presentations</vt:lpstr>
      <vt:lpstr>What is an Interactive Presentation?</vt:lpstr>
      <vt:lpstr>Features of an Interactive Presentation</vt:lpstr>
      <vt:lpstr>Questions</vt:lpstr>
      <vt:lpstr>Hyperlinks</vt:lpstr>
      <vt:lpstr>Annotations</vt:lpstr>
      <vt:lpstr>Live Graphs</vt:lpstr>
      <vt:lpstr>Back Channels</vt:lpstr>
      <vt:lpstr>Something to do:</vt:lpstr>
    </vt:vector>
  </TitlesOfParts>
  <Company>St Ursula's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Presentations</dc:title>
  <dc:creator>Jo-anne Desially</dc:creator>
  <cp:lastModifiedBy>Jo-anne Desially</cp:lastModifiedBy>
  <cp:revision>17</cp:revision>
  <dcterms:created xsi:type="dcterms:W3CDTF">2011-11-07T04:12:35Z</dcterms:created>
  <dcterms:modified xsi:type="dcterms:W3CDTF">2011-11-08T01:15:48Z</dcterms:modified>
</cp:coreProperties>
</file>